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80" r:id="rId3"/>
    <p:sldId id="317" r:id="rId4"/>
    <p:sldId id="257" r:id="rId5"/>
    <p:sldId id="258" r:id="rId6"/>
    <p:sldId id="286" r:id="rId7"/>
    <p:sldId id="320" r:id="rId8"/>
    <p:sldId id="319" r:id="rId9"/>
    <p:sldId id="288" r:id="rId10"/>
    <p:sldId id="322" r:id="rId11"/>
    <p:sldId id="321" r:id="rId12"/>
    <p:sldId id="318" r:id="rId13"/>
    <p:sldId id="261" r:id="rId14"/>
    <p:sldId id="293" r:id="rId15"/>
    <p:sldId id="262" r:id="rId16"/>
    <p:sldId id="323" r:id="rId17"/>
    <p:sldId id="299" r:id="rId18"/>
    <p:sldId id="300" r:id="rId19"/>
    <p:sldId id="301" r:id="rId20"/>
    <p:sldId id="306" r:id="rId21"/>
    <p:sldId id="307" r:id="rId22"/>
    <p:sldId id="308" r:id="rId23"/>
    <p:sldId id="324" r:id="rId24"/>
    <p:sldId id="325" r:id="rId25"/>
    <p:sldId id="327" r:id="rId26"/>
    <p:sldId id="326" r:id="rId27"/>
    <p:sldId id="271" r:id="rId28"/>
    <p:sldId id="328" r:id="rId29"/>
    <p:sldId id="310" r:id="rId30"/>
    <p:sldId id="311" r:id="rId31"/>
    <p:sldId id="312" r:id="rId32"/>
    <p:sldId id="315" r:id="rId33"/>
    <p:sldId id="316" r:id="rId34"/>
    <p:sldId id="329" r:id="rId35"/>
    <p:sldId id="330" r:id="rId3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5" autoAdjust="0"/>
    <p:restoredTop sz="94635" autoAdjust="0"/>
  </p:normalViewPr>
  <p:slideViewPr>
    <p:cSldViewPr>
      <p:cViewPr>
        <p:scale>
          <a:sx n="94" d="100"/>
          <a:sy n="94" d="100"/>
        </p:scale>
        <p:origin x="-2124" y="-6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9E4C0DB-7C5C-4DFE-A992-9A5767F71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ED673-4EC9-4FD6-A37B-08D2FFE33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7A040F-A083-4308-B04F-1EF37D899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D487B-43B7-48B9-A2EF-AE336A7C6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965A4-EA89-4EB2-AA45-8461A016D3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0FE6A-EF3E-41D4-ABED-17DCFB2114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2FE3B-78F7-41B5-A36B-ECC172B1B2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6A8CE-6750-4D36-8FB4-EA190E454F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6B3268-2755-4A3B-9C00-66A3FF9116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74409-B644-4A6B-ABF4-5393A736D2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C2D7584-7A84-46F6-A5FE-D315001FC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BD5EC81-3B0B-4F4F-B796-DE3EB7C74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69" r:id="rId2"/>
    <p:sldLayoutId id="2147483777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8" r:id="rId9"/>
    <p:sldLayoutId id="2147483775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533400"/>
            <a:ext cx="5348068" cy="3352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rgbClr val="FFFF00"/>
                </a:solidFill>
              </a:rPr>
              <a:t>родителям </a:t>
            </a:r>
            <a:br>
              <a:rPr lang="ru-RU" sz="5400" dirty="0" smtClean="0">
                <a:solidFill>
                  <a:srgbClr val="FFFF00"/>
                </a:solidFill>
              </a:rPr>
            </a:br>
            <a:r>
              <a:rPr lang="ru-RU" sz="5400" dirty="0" smtClean="0">
                <a:solidFill>
                  <a:srgbClr val="FFFF00"/>
                </a:solidFill>
              </a:rPr>
              <a:t>о </a:t>
            </a:r>
            <a:r>
              <a:rPr lang="ru-RU" sz="8000" dirty="0" smtClean="0">
                <a:solidFill>
                  <a:srgbClr val="FFFF00"/>
                </a:solidFill>
              </a:rPr>
              <a:t>ГИА-9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57800" y="5257800"/>
            <a:ext cx="3733800" cy="1295400"/>
          </a:xfrm>
        </p:spPr>
        <p:txBody>
          <a:bodyPr/>
          <a:lstStyle/>
          <a:p>
            <a:pPr eaLnBrk="1" hangingPunct="1"/>
            <a:r>
              <a:rPr lang="ru-RU" sz="6000" smtClean="0">
                <a:solidFill>
                  <a:srgbClr val="FFFF00"/>
                </a:solidFill>
              </a:rPr>
              <a:t>2021-2022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04800" y="685800"/>
            <a:ext cx="8610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endParaRPr lang="ru-RU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7239000" cy="5922963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5400" b="1" u="sng" dirty="0" smtClean="0">
                <a:latin typeface="Times New Roman" pitchFamily="18" charset="0"/>
              </a:rPr>
              <a:t>Государственная итоговая аттестация </a:t>
            </a:r>
            <a:r>
              <a:rPr lang="ru-RU" sz="5400" dirty="0" smtClean="0">
                <a:latin typeface="Times New Roman" pitchFamily="18" charset="0"/>
              </a:rPr>
              <a:t>проводится в формах: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5400" dirty="0" smtClean="0">
                <a:latin typeface="Times New Roman" pitchFamily="18" charset="0"/>
              </a:rPr>
              <a:t> </a:t>
            </a:r>
            <a:r>
              <a:rPr lang="ru-RU" sz="5400" b="1" dirty="0" smtClean="0">
                <a:latin typeface="Times New Roman" pitchFamily="18" charset="0"/>
              </a:rPr>
              <a:t>ОГЭ;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5400" b="1" dirty="0" smtClean="0">
                <a:latin typeface="Times New Roman" pitchFamily="18" charset="0"/>
              </a:rPr>
              <a:t> ГВЭ </a:t>
            </a:r>
            <a:r>
              <a:rPr lang="ru-RU" sz="5400" dirty="0" smtClean="0">
                <a:latin typeface="Times New Roman" pitchFamily="18" charset="0"/>
              </a:rPr>
              <a:t>(дети с ОВЗ, 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5400" dirty="0">
                <a:latin typeface="Times New Roman" pitchFamily="18" charset="0"/>
              </a:rPr>
              <a:t> </a:t>
            </a:r>
            <a:r>
              <a:rPr lang="ru-RU" sz="5400" dirty="0" smtClean="0">
                <a:latin typeface="Times New Roman" pitchFamily="18" charset="0"/>
              </a:rPr>
              <a:t>            дети-инвалиды)</a:t>
            </a:r>
            <a:endParaRPr lang="ru-RU" sz="4000" dirty="0" smtClean="0">
              <a:latin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7239000" cy="5922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400" u="sng" smtClean="0">
                <a:latin typeface="Times New Roman" pitchFamily="18" charset="0"/>
              </a:rPr>
              <a:t>Основной государственный экзамен </a:t>
            </a:r>
            <a:r>
              <a:rPr lang="ru-RU" sz="5400" smtClean="0">
                <a:latin typeface="Times New Roman" pitchFamily="18" charset="0"/>
              </a:rPr>
              <a:t>(ОГЭ) </a:t>
            </a:r>
            <a:r>
              <a:rPr lang="ru-RU" sz="4000" smtClean="0">
                <a:latin typeface="Times New Roman" pitchFamily="18" charset="0"/>
              </a:rPr>
              <a:t>– это основная форма государственной итоговой аттестации выпускников школ Российской Федерации.</a:t>
            </a:r>
          </a:p>
          <a:p>
            <a:pPr algn="ctr" eaLnBrk="1" hangingPunct="1">
              <a:buFontTx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Основные сведения о ОГЭ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sz="4000" dirty="0" smtClean="0">
              <a:solidFill>
                <a:srgbClr val="FF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763000" cy="59436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4800" dirty="0" smtClean="0"/>
              <a:t>ОГЭ проводится во всех субъектах Российской Федерации.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4800" dirty="0" smtClean="0"/>
              <a:t>Результаты ОГЭ –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/>
              <a:t> </a:t>
            </a:r>
            <a:r>
              <a:rPr lang="ru-RU" sz="4800" dirty="0" smtClean="0"/>
              <a:t>результат вступительных 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/>
              <a:t> </a:t>
            </a:r>
            <a:r>
              <a:rPr lang="ru-RU" sz="4800" dirty="0" smtClean="0"/>
              <a:t>испытаний в </a:t>
            </a:r>
            <a:r>
              <a:rPr lang="ru-RU" sz="4800" dirty="0" err="1" smtClean="0"/>
              <a:t>ССУЗы</a:t>
            </a:r>
            <a:r>
              <a:rPr lang="ru-RU" sz="4800" dirty="0" smtClean="0"/>
              <a:t> (училища</a:t>
            </a:r>
            <a:r>
              <a:rPr lang="ru-RU" sz="4800" dirty="0"/>
              <a:t>, техникумы, </a:t>
            </a:r>
            <a:endParaRPr lang="ru-RU" sz="4800" dirty="0" smtClean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 smtClean="0"/>
              <a:t>лицеи</a:t>
            </a:r>
            <a:r>
              <a:rPr lang="ru-RU" sz="4800" dirty="0"/>
              <a:t>, колледжи)</a:t>
            </a:r>
            <a:r>
              <a:rPr lang="ru-RU" sz="4800" dirty="0" smtClean="0"/>
              <a:t>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         Особенности </a:t>
            </a:r>
            <a:r>
              <a:rPr lang="ru-RU" sz="4000" i="1" dirty="0" err="1" smtClean="0">
                <a:solidFill>
                  <a:srgbClr val="FF0000"/>
                </a:solidFill>
              </a:rPr>
              <a:t>оГЭ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sz="4000" dirty="0" smtClean="0">
              <a:solidFill>
                <a:srgbClr val="FF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534400" cy="5638800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Единые правила проведения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b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Единое расписание 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b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Использование заданий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стандартизированной формы </a:t>
            </a:r>
            <a:r>
              <a:rPr lang="ru-RU" sz="2800" b="1" dirty="0" smtClean="0">
                <a:solidFill>
                  <a:schemeClr val="accent2"/>
                </a:solidFill>
              </a:rPr>
              <a:t>(</a:t>
            </a:r>
            <a:r>
              <a:rPr lang="ru-RU" sz="4000" b="1" dirty="0" smtClean="0">
                <a:solidFill>
                  <a:srgbClr val="7030A0"/>
                </a:solidFill>
              </a:rPr>
              <a:t>КИМ</a:t>
            </a:r>
            <a:r>
              <a:rPr lang="ru-RU" sz="2800" b="1" dirty="0" smtClean="0">
                <a:solidFill>
                  <a:schemeClr val="accent2"/>
                </a:solidFill>
              </a:rPr>
              <a:t>) 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Использование специальных бланков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для оформления ответов на задания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800" b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Проведение - письменно на русском языке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(за исключением </a:t>
            </a:r>
            <a:r>
              <a:rPr lang="ru-RU" sz="2800" b="1" dirty="0"/>
              <a:t>О</a:t>
            </a:r>
            <a:r>
              <a:rPr lang="ru-RU" sz="2800" b="1" dirty="0" smtClean="0"/>
              <a:t>ГЭ по иностранным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языкам)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"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016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ОГЭ-2022</a:t>
            </a:r>
          </a:p>
        </p:txBody>
      </p:sp>
      <p:sp>
        <p:nvSpPr>
          <p:cNvPr id="4099" name="Объект 2"/>
          <p:cNvSpPr>
            <a:spLocks noGrp="1" noChangeArrowheads="1"/>
          </p:cNvSpPr>
          <p:nvPr>
            <p:ph idx="1"/>
          </p:nvPr>
        </p:nvSpPr>
        <p:spPr>
          <a:xfrm>
            <a:off x="179388" y="990600"/>
            <a:ext cx="8785225" cy="5462588"/>
          </a:xfrm>
        </p:spPr>
        <p:txBody>
          <a:bodyPr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4400" b="1" dirty="0" smtClean="0">
                <a:solidFill>
                  <a:srgbClr val="262673"/>
                </a:solidFill>
              </a:rPr>
              <a:t> </a:t>
            </a:r>
            <a:r>
              <a:rPr lang="ru-RU" sz="4400" b="1" dirty="0" smtClean="0"/>
              <a:t>К прохождению ГИА     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4400" b="1" dirty="0"/>
              <a:t> </a:t>
            </a:r>
            <a:r>
              <a:rPr lang="ru-RU" sz="4400" b="1" dirty="0" smtClean="0"/>
              <a:t>допускаются учащиеся: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не имеющие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  академической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  задолженности по всем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C00000"/>
                </a:solidFill>
              </a:rPr>
              <a:t>  предметам учебного плана,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400" b="1" dirty="0" smtClean="0">
                <a:solidFill>
                  <a:srgbClr val="7030A0"/>
                </a:solidFill>
              </a:rPr>
              <a:t>имеющие допуск по результатам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solidFill>
                  <a:srgbClr val="7030A0"/>
                </a:solidFill>
              </a:rPr>
              <a:t>  итогового собеседования по  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>
                <a:solidFill>
                  <a:srgbClr val="7030A0"/>
                </a:solidFill>
              </a:rPr>
              <a:t> </a:t>
            </a:r>
            <a:r>
              <a:rPr lang="ru-RU" sz="4400" b="1" dirty="0" smtClean="0">
                <a:solidFill>
                  <a:srgbClr val="7030A0"/>
                </a:solidFill>
              </a:rPr>
              <a:t> русскому языку и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>
                <a:solidFill>
                  <a:srgbClr val="7030A0"/>
                </a:solidFill>
              </a:rPr>
              <a:t> </a:t>
            </a:r>
            <a:r>
              <a:rPr lang="ru-RU" sz="4400" b="1" dirty="0" smtClean="0">
                <a:solidFill>
                  <a:srgbClr val="7030A0"/>
                </a:solidFill>
              </a:rPr>
              <a:t> индивидуального проекта</a:t>
            </a: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4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marL="274320" indent="-274320"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60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Заявление на участие в </a:t>
            </a:r>
            <a:r>
              <a:rPr lang="ru-RU" sz="3600" cap="none" dirty="0" smtClean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итоговом собеседовании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7239000" cy="4779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4400" b="1" smtClean="0"/>
          </a:p>
          <a:p>
            <a:pPr algn="ctr" eaLnBrk="1" hangingPunct="1">
              <a:buFontTx/>
              <a:buNone/>
            </a:pPr>
            <a:r>
              <a:rPr lang="ru-RU" sz="4400" b="1" smtClean="0"/>
              <a:t>необходимо подать </a:t>
            </a:r>
          </a:p>
          <a:p>
            <a:pPr algn="ctr" eaLnBrk="1" hangingPunct="1">
              <a:buFontTx/>
              <a:buNone/>
            </a:pPr>
            <a:r>
              <a:rPr lang="ru-RU" sz="4400" b="1" u="sng" smtClean="0">
                <a:solidFill>
                  <a:srgbClr val="7030A0"/>
                </a:solidFill>
              </a:rPr>
              <a:t>в декабре-январе </a:t>
            </a:r>
          </a:p>
          <a:p>
            <a:pPr algn="ctr" eaLnBrk="1" hangingPunct="1">
              <a:buFontTx/>
              <a:buNone/>
            </a:pPr>
            <a:r>
              <a:rPr lang="ru-RU" sz="4400" b="1" u="sng" smtClean="0">
                <a:solidFill>
                  <a:srgbClr val="7030A0"/>
                </a:solidFill>
              </a:rPr>
              <a:t>в школе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228600" y="533400"/>
            <a:ext cx="7772400" cy="5922963"/>
          </a:xfrm>
        </p:spPr>
        <p:txBody>
          <a:bodyPr/>
          <a:lstStyle/>
          <a:p>
            <a:pPr eaLnBrk="1" hangingPunct="1">
              <a:buClr>
                <a:srgbClr val="B13F9A"/>
              </a:buClr>
              <a:buFont typeface="Wingdings 2" pitchFamily="18" charset="2"/>
              <a:buNone/>
            </a:pPr>
            <a:r>
              <a:rPr lang="ru-RU" sz="3600" b="1" smtClean="0">
                <a:solidFill>
                  <a:srgbClr val="FF0000"/>
                </a:solidFill>
              </a:rPr>
              <a:t> </a:t>
            </a:r>
            <a:r>
              <a:rPr lang="ru-RU" sz="4800" b="1" smtClean="0"/>
              <a:t>В связи с регистрацией обучающихся на ГИА и итоговое собеседовании необходимо </a:t>
            </a:r>
            <a:r>
              <a:rPr lang="ru-RU" sz="4800" b="1" smtClean="0">
                <a:solidFill>
                  <a:srgbClr val="FF0000"/>
                </a:solidFill>
              </a:rPr>
              <a:t>принести в </a:t>
            </a:r>
            <a:r>
              <a:rPr lang="ru-RU" sz="5400" b="1" u="sng" smtClean="0">
                <a:solidFill>
                  <a:srgbClr val="FF0000"/>
                </a:solidFill>
              </a:rPr>
              <a:t>октябре</a:t>
            </a:r>
            <a:r>
              <a:rPr lang="ru-RU" sz="4800" b="1" smtClean="0">
                <a:solidFill>
                  <a:srgbClr val="FF0000"/>
                </a:solidFill>
              </a:rPr>
              <a:t> ксерокопии:</a:t>
            </a:r>
          </a:p>
          <a:p>
            <a:pPr eaLnBrk="1" hangingPunct="1">
              <a:buClr>
                <a:srgbClr val="B13F9A"/>
              </a:buClr>
              <a:buFont typeface="Wingdings" pitchFamily="2" charset="2"/>
              <a:buChar char="Ø"/>
            </a:pPr>
            <a:r>
              <a:rPr lang="ru-RU" sz="4800" b="1" smtClean="0">
                <a:solidFill>
                  <a:srgbClr val="FF0000"/>
                </a:solidFill>
              </a:rPr>
              <a:t> </a:t>
            </a:r>
            <a:r>
              <a:rPr lang="ru-RU" sz="4800" b="1" smtClean="0">
                <a:solidFill>
                  <a:srgbClr val="7030A0"/>
                </a:solidFill>
              </a:rPr>
              <a:t>паспортов,</a:t>
            </a:r>
          </a:p>
          <a:p>
            <a:pPr eaLnBrk="1" hangingPunct="1">
              <a:buClr>
                <a:srgbClr val="B13F9A"/>
              </a:buClr>
              <a:buFont typeface="Wingdings" pitchFamily="2" charset="2"/>
              <a:buChar char="Ø"/>
            </a:pPr>
            <a:r>
              <a:rPr lang="ru-RU" sz="4800" b="1" smtClean="0">
                <a:solidFill>
                  <a:srgbClr val="7030A0"/>
                </a:solidFill>
              </a:rPr>
              <a:t> СНИЛСов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258050" cy="10826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ИТОГОВОЕ собеседование</a:t>
            </a:r>
          </a:p>
        </p:txBody>
      </p:sp>
      <p:sp>
        <p:nvSpPr>
          <p:cNvPr id="5123" name="Содержимое 2"/>
          <p:cNvSpPr>
            <a:spLocks noGrp="1" noChangeArrowheads="1"/>
          </p:cNvSpPr>
          <p:nvPr>
            <p:ph idx="1"/>
          </p:nvPr>
        </p:nvSpPr>
        <p:spPr>
          <a:xfrm>
            <a:off x="381000" y="1357313"/>
            <a:ext cx="7391400" cy="4857750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36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dirty="0" smtClean="0"/>
              <a:t>В 2021-</a:t>
            </a:r>
            <a:r>
              <a:rPr lang="ru-RU" sz="3600" b="1" dirty="0" smtClean="0"/>
              <a:t>2022</a:t>
            </a:r>
            <a:r>
              <a:rPr lang="ru-RU" sz="3600" dirty="0" smtClean="0"/>
              <a:t> учебном году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итоговое собеседование</a:t>
            </a:r>
            <a:endParaRPr lang="ru-RU" sz="3600" dirty="0" smtClean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проводится</a:t>
            </a:r>
            <a:r>
              <a:rPr lang="ru-RU" sz="3600" dirty="0" smtClean="0"/>
              <a:t>: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200" u="sng" dirty="0" smtClean="0">
                <a:solidFill>
                  <a:srgbClr val="7030A0"/>
                </a:solidFill>
              </a:rPr>
              <a:t>9 февраля 2022 года </a:t>
            </a:r>
            <a:r>
              <a:rPr lang="ru-RU" sz="4200" dirty="0" smtClean="0">
                <a:solidFill>
                  <a:srgbClr val="7030A0"/>
                </a:solidFill>
              </a:rPr>
              <a:t>- основной </a:t>
            </a:r>
            <a:r>
              <a:rPr lang="ru-RU" sz="4200" b="1" dirty="0" smtClean="0">
                <a:solidFill>
                  <a:srgbClr val="7030A0"/>
                </a:solidFill>
              </a:rPr>
              <a:t>срок,</a:t>
            </a:r>
            <a:r>
              <a:rPr lang="ru-RU" sz="4200" dirty="0" smtClean="0">
                <a:solidFill>
                  <a:srgbClr val="7030A0"/>
                </a:solidFill>
              </a:rPr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200" u="sng" dirty="0" smtClean="0">
                <a:solidFill>
                  <a:srgbClr val="7030A0"/>
                </a:solidFill>
              </a:rPr>
              <a:t>9 марта и 16 мая</a:t>
            </a:r>
            <a:r>
              <a:rPr lang="ru-RU" sz="4200" dirty="0" smtClean="0">
                <a:solidFill>
                  <a:srgbClr val="7030A0"/>
                </a:solidFill>
              </a:rPr>
              <a:t> </a:t>
            </a:r>
            <a:r>
              <a:rPr lang="ru-RU" sz="4200" b="1" dirty="0" smtClean="0">
                <a:solidFill>
                  <a:srgbClr val="7030A0"/>
                </a:solidFill>
              </a:rPr>
              <a:t>2022</a:t>
            </a:r>
            <a:r>
              <a:rPr lang="ru-RU" sz="4200" dirty="0" smtClean="0">
                <a:solidFill>
                  <a:srgbClr val="7030A0"/>
                </a:solidFill>
              </a:rPr>
              <a:t> года - резервные </a:t>
            </a:r>
            <a:r>
              <a:rPr lang="ru-RU" sz="4200" b="1" dirty="0" smtClean="0">
                <a:solidFill>
                  <a:srgbClr val="7030A0"/>
                </a:solidFill>
              </a:rPr>
              <a:t>сроки</a:t>
            </a:r>
            <a:r>
              <a:rPr lang="ru-RU" sz="4200" dirty="0" smtClean="0">
                <a:solidFill>
                  <a:srgbClr val="7030A0"/>
                </a:solidFill>
              </a:rPr>
              <a:t/>
            </a:r>
            <a:br>
              <a:rPr lang="ru-RU" sz="4200" dirty="0" smtClean="0">
                <a:solidFill>
                  <a:srgbClr val="7030A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ИТОГОВОЕ собеседование</a:t>
            </a:r>
            <a:endParaRPr lang="ru-RU" dirty="0"/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228600" y="1609725"/>
            <a:ext cx="7467600" cy="4846638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sz="3200" smtClean="0"/>
              <a:t>Модель собеседования включает следующие типы заданий: </a:t>
            </a:r>
            <a:br>
              <a:rPr lang="ru-RU" sz="3200" smtClean="0"/>
            </a:br>
            <a:r>
              <a:rPr lang="ru-RU" sz="3200" smtClean="0"/>
              <a:t>1. Чтение текста вслух. </a:t>
            </a:r>
            <a:br>
              <a:rPr lang="ru-RU" sz="3200" smtClean="0"/>
            </a:br>
            <a:r>
              <a:rPr lang="ru-RU" sz="3200" smtClean="0"/>
              <a:t>2. Пересказ текста с привлечением дополнительной информации. </a:t>
            </a:r>
            <a:br>
              <a:rPr lang="ru-RU" sz="3200" smtClean="0"/>
            </a:br>
            <a:r>
              <a:rPr lang="ru-RU" sz="3200" smtClean="0"/>
              <a:t>3. Монологическое высказывание по одной из выбранных тем. </a:t>
            </a:r>
            <a:br>
              <a:rPr lang="ru-RU" sz="3200" smtClean="0"/>
            </a:br>
            <a:r>
              <a:rPr lang="ru-RU" sz="3200" smtClean="0"/>
              <a:t>4. Диалог с экзаменатором-собеседником. 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8223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ИТОГОВОЕ собеседование</a:t>
            </a:r>
            <a:endParaRPr lang="ru-RU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228600" y="1219200"/>
            <a:ext cx="7467600" cy="5237163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sz="4000" smtClean="0"/>
              <a:t>На выполнение работы каждому участнику будет отводиться около </a:t>
            </a:r>
            <a:r>
              <a:rPr lang="ru-RU" sz="4000" b="1" smtClean="0">
                <a:solidFill>
                  <a:srgbClr val="7030A0"/>
                </a:solidFill>
              </a:rPr>
              <a:t>15 минут</a:t>
            </a:r>
            <a:r>
              <a:rPr lang="ru-RU" sz="4000" smtClean="0"/>
              <a:t>.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smtClean="0"/>
              <a:t>В процессе проведения собеседования </a:t>
            </a:r>
            <a:r>
              <a:rPr lang="ru-RU" sz="4000" b="1" u="sng" smtClean="0"/>
              <a:t>будет вестись аудиозапись. 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smtClean="0"/>
              <a:t>Оцениваться оно будет по системе </a:t>
            </a:r>
            <a:r>
              <a:rPr lang="ru-RU" sz="4000" b="1" smtClean="0">
                <a:solidFill>
                  <a:srgbClr val="7030A0"/>
                </a:solidFill>
              </a:rPr>
              <a:t>«зачет»/«незачет»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258050" cy="10826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ИНДИВИДУАЛЬНЫЙ ПРОЕКТ</a:t>
            </a:r>
          </a:p>
        </p:txBody>
      </p:sp>
      <p:sp>
        <p:nvSpPr>
          <p:cNvPr id="5123" name="Содержимое 2"/>
          <p:cNvSpPr>
            <a:spLocks noGrp="1" noChangeArrowheads="1"/>
          </p:cNvSpPr>
          <p:nvPr>
            <p:ph idx="1"/>
          </p:nvPr>
        </p:nvSpPr>
        <p:spPr>
          <a:xfrm>
            <a:off x="381000" y="1357313"/>
            <a:ext cx="7391400" cy="4857750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36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dirty="0" smtClean="0"/>
              <a:t> </a:t>
            </a:r>
            <a:r>
              <a:rPr lang="ru-RU" sz="3600" u="sng" dirty="0" smtClean="0"/>
              <a:t>В </a:t>
            </a:r>
            <a:r>
              <a:rPr lang="ru-RU" sz="3600" b="1" u="sng" dirty="0" smtClean="0"/>
              <a:t>2021</a:t>
            </a:r>
            <a:r>
              <a:rPr lang="ru-RU" sz="3600" u="sng" dirty="0" smtClean="0"/>
              <a:t>-</a:t>
            </a:r>
            <a:r>
              <a:rPr lang="ru-RU" sz="3600" b="1" u="sng" dirty="0" smtClean="0"/>
              <a:t>2022</a:t>
            </a:r>
            <a:r>
              <a:rPr lang="ru-RU" sz="3600" u="sng" dirty="0" smtClean="0"/>
              <a:t> учебном году</a:t>
            </a:r>
            <a:r>
              <a:rPr lang="ru-RU" sz="3600" dirty="0" smtClean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/>
              <a:t>и</a:t>
            </a:r>
            <a:r>
              <a:rPr lang="ru-RU" sz="3600" b="1" dirty="0" smtClean="0"/>
              <a:t>ндивидуальный проект обучающиеся будут защищать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>
                <a:solidFill>
                  <a:srgbClr val="7030A0"/>
                </a:solidFill>
              </a:rPr>
              <a:t>в марте </a:t>
            </a:r>
            <a:r>
              <a:rPr lang="ru-RU" sz="3600" b="1" dirty="0" smtClean="0"/>
              <a:t>2022 года. </a:t>
            </a:r>
            <a:r>
              <a:rPr lang="ru-RU" sz="3600" dirty="0" smtClean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60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Заявление на участие в </a:t>
            </a:r>
            <a:r>
              <a:rPr lang="ru-RU" sz="3600" cap="none" dirty="0" smtClean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ОГЭ</a:t>
            </a:r>
            <a:r>
              <a:rPr lang="ru-RU" sz="360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sz="360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</a:br>
            <a:endParaRPr 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smtClean="0"/>
              <a:t>с указанием предметов, </a:t>
            </a:r>
          </a:p>
          <a:p>
            <a:pPr eaLnBrk="1" hangingPunct="1">
              <a:buFontTx/>
              <a:buNone/>
            </a:pPr>
            <a:r>
              <a:rPr lang="ru-RU" sz="4400" b="1" smtClean="0"/>
              <a:t>которые выпускник</a:t>
            </a:r>
          </a:p>
          <a:p>
            <a:pPr eaLnBrk="1" hangingPunct="1">
              <a:buFontTx/>
              <a:buNone/>
            </a:pPr>
            <a:r>
              <a:rPr lang="ru-RU" sz="4400" b="1" smtClean="0"/>
              <a:t>собирается сдавать, </a:t>
            </a:r>
          </a:p>
          <a:p>
            <a:pPr eaLnBrk="1" hangingPunct="1">
              <a:buFontTx/>
              <a:buNone/>
            </a:pPr>
            <a:r>
              <a:rPr lang="ru-RU" sz="4400" b="1" smtClean="0"/>
              <a:t>необходимо подать </a:t>
            </a:r>
          </a:p>
          <a:p>
            <a:pPr eaLnBrk="1" hangingPunct="1">
              <a:buFontTx/>
              <a:buNone/>
            </a:pPr>
            <a:r>
              <a:rPr lang="ru-RU" sz="4400" b="1" u="sng" smtClean="0">
                <a:solidFill>
                  <a:srgbClr val="7030A0"/>
                </a:solidFill>
              </a:rPr>
              <a:t>не позднее 1 марта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7239000" cy="3651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762000"/>
            <a:ext cx="8610600" cy="5364163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b="1" dirty="0" smtClean="0"/>
              <a:t>Для получения аттестата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выпускники текущего года сдают </a:t>
            </a:r>
            <a:r>
              <a:rPr lang="ru-RU" sz="3600" b="1" dirty="0" smtClean="0">
                <a:solidFill>
                  <a:schemeClr val="accent2"/>
                </a:solidFill>
              </a:rPr>
              <a:t>обязательные предметы</a:t>
            </a:r>
            <a:r>
              <a:rPr lang="ru-RU" sz="3600" b="1" dirty="0" smtClean="0"/>
              <a:t> –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русский язык и математику,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а также </a:t>
            </a:r>
            <a:r>
              <a:rPr lang="ru-RU" sz="3600" b="1" dirty="0" smtClean="0">
                <a:solidFill>
                  <a:srgbClr val="7030A0"/>
                </a:solidFill>
              </a:rPr>
              <a:t>два предмета по выбору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из списка: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Предметы по выбору ЕГЭ</a:t>
            </a:r>
            <a:br>
              <a:rPr lang="ru-RU" sz="4000" i="1" dirty="0" smtClean="0">
                <a:solidFill>
                  <a:srgbClr val="FF0000"/>
                </a:solidFill>
              </a:rPr>
            </a:br>
            <a:endParaRPr lang="ru-RU" sz="4000" i="1" dirty="0" smtClean="0">
              <a:solidFill>
                <a:srgbClr val="FF00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505200" y="914400"/>
            <a:ext cx="5181600" cy="54864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Физика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Химия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Биология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География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История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Информатика и ИКТ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Английский язык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Немецкий язык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Французский язык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Литература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/>
              <a:t>Обществознание</a:t>
            </a:r>
          </a:p>
        </p:txBody>
      </p:sp>
      <p:pic>
        <p:nvPicPr>
          <p:cNvPr id="30724" name="Picture 4" descr="Копия (2) TEACH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3600"/>
            <a:ext cx="25955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240AE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240AE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4800"/>
            <a:ext cx="7239000" cy="6151563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altLang="ru-RU" sz="36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экзаменов :</a:t>
            </a: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endParaRPr lang="ru-RU" altLang="ru-RU" sz="1600" dirty="0" smtClean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математика, русский язык, литература – 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ru-RU" altLang="ru-RU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3 часа 55 минут  (235 мин),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физика, химия, биология, обществознание, история -            3 часа (180 мин), 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география, информатика и ИКТ  – 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ru-RU" altLang="ru-RU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 часа 30 минут (150 мин),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языки (письменная часть) – 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ru-RU" altLang="ru-RU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2 часа (120 минут),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языки (устная часть) – 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altLang="ru-RU" sz="28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минут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ru-RU" altLang="ru-RU" sz="2800" dirty="0" smtClean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3100" i="1" dirty="0" smtClean="0">
                <a:solidFill>
                  <a:srgbClr val="FF0000"/>
                </a:solidFill>
              </a:rPr>
              <a:t>Правила и процедура проведения ОГЭ.</a:t>
            </a:r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endParaRPr lang="ru-RU" sz="3100" dirty="0" smtClean="0">
              <a:solidFill>
                <a:srgbClr val="FF00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Участники ОГЭ в основные сроки получают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уведомление</a:t>
            </a:r>
            <a:r>
              <a:rPr lang="ru-RU" b="1" dirty="0" smtClean="0"/>
              <a:t>. В уведомлении на ОГЭ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указываются: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/>
              <a:t>предметы ОГЭ, выбранные выпускником,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/>
              <a:t>адреса пунктов проведения экзамена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smtClean="0"/>
              <a:t>   (далее – ППЭ),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/>
              <a:t>даты и время начала экзаменов,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/>
              <a:t>коды образовательного учреждения и ППЭ.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304800"/>
            <a:ext cx="8610600" cy="6248400"/>
          </a:xfrm>
        </p:spPr>
        <p:txBody>
          <a:bodyPr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/>
              <a:t>ОГЭ проводится в специальных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 smtClean="0"/>
              <a:t>   пунктах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smtClean="0"/>
              <a:t>проведения экзамена (ППЭ).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1600" b="1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/>
              <a:t>В ППЭ нужно приходить </a:t>
            </a:r>
            <a:r>
              <a:rPr lang="ru-RU" sz="2400" b="1" dirty="0" smtClean="0">
                <a:solidFill>
                  <a:srgbClr val="7030A0"/>
                </a:solidFill>
              </a:rPr>
              <a:t>с паспортом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 smtClean="0"/>
              <a:t>   или другим документом, удостоверяющим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 smtClean="0">
                <a:solidFill>
                  <a:srgbClr val="7030A0"/>
                </a:solidFill>
              </a:rPr>
              <a:t>   личность, по которому проводилась регистрация.</a:t>
            </a:r>
            <a:r>
              <a:rPr lang="ru-RU" sz="2400" b="1" dirty="0" smtClean="0"/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1600" b="1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/>
              <a:t>В ППЭ выпускников </a:t>
            </a:r>
            <a:r>
              <a:rPr lang="ru-RU" sz="2400" b="1" dirty="0" smtClean="0">
                <a:solidFill>
                  <a:srgbClr val="7030A0"/>
                </a:solidFill>
              </a:rPr>
              <a:t>сопровождают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  </a:t>
            </a:r>
            <a:r>
              <a:rPr lang="ru-RU" sz="2400" b="1" dirty="0" smtClean="0"/>
              <a:t>уполномоченные представители от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/>
              <a:t> </a:t>
            </a:r>
            <a:r>
              <a:rPr lang="ru-RU" sz="2400" b="1" dirty="0" smtClean="0"/>
              <a:t>  школы, в которой они обучаются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b="1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smtClean="0"/>
              <a:t>ОГЭ </a:t>
            </a:r>
            <a:r>
              <a:rPr lang="ru-RU" sz="2400" b="1" dirty="0"/>
              <a:t>начинается в 10:00 по местному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 smtClean="0"/>
              <a:t>   времени </a:t>
            </a:r>
            <a:r>
              <a:rPr lang="ru-RU" sz="2400" b="1" dirty="0"/>
              <a:t>(прибыть – согласно графика)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400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/>
              <a:t>Время начала и окончания экзамена </a:t>
            </a:r>
            <a:r>
              <a:rPr lang="ru-RU" sz="2400" b="1" dirty="0" smtClean="0"/>
              <a:t>фиксируется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/>
              <a:t> </a:t>
            </a:r>
            <a:r>
              <a:rPr lang="ru-RU" sz="2400" b="1" dirty="0" smtClean="0"/>
              <a:t>  </a:t>
            </a:r>
            <a:r>
              <a:rPr lang="ru-RU" sz="2400" b="1" dirty="0"/>
              <a:t>на доске.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609600"/>
            <a:ext cx="8686800" cy="58674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b="1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3500" b="1" dirty="0" smtClean="0">
                <a:solidFill>
                  <a:srgbClr val="FF0000"/>
                </a:solidFill>
              </a:rPr>
              <a:t>Разрешается пользоваться на ОГЭ</a:t>
            </a:r>
            <a:r>
              <a:rPr lang="ru-RU" sz="3500" b="1" dirty="0" smtClean="0"/>
              <a:t>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000" b="1" dirty="0" smtClean="0">
                <a:solidFill>
                  <a:schemeClr val="accent2"/>
                </a:solidFill>
              </a:rPr>
              <a:t>по математике</a:t>
            </a:r>
            <a:r>
              <a:rPr lang="ru-RU" sz="4000" b="1" dirty="0" smtClean="0"/>
              <a:t> – линейкой, 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000" b="1" dirty="0" smtClean="0">
                <a:solidFill>
                  <a:schemeClr val="accent2"/>
                </a:solidFill>
              </a:rPr>
              <a:t>по химии</a:t>
            </a:r>
            <a:r>
              <a:rPr lang="ru-RU" sz="4000" b="1" dirty="0" smtClean="0"/>
              <a:t> –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/>
              <a:t> </a:t>
            </a:r>
            <a:r>
              <a:rPr lang="ru-RU" sz="4000" b="1" dirty="0" smtClean="0"/>
              <a:t> непрограммируемым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/>
              <a:t> </a:t>
            </a:r>
            <a:r>
              <a:rPr lang="ru-RU" sz="4000" b="1" dirty="0" smtClean="0"/>
              <a:t> калькулятором, 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000" b="1" dirty="0">
                <a:solidFill>
                  <a:schemeClr val="accent2"/>
                </a:solidFill>
              </a:rPr>
              <a:t>по </a:t>
            </a:r>
            <a:r>
              <a:rPr lang="ru-RU" sz="4000" b="1" dirty="0" smtClean="0">
                <a:solidFill>
                  <a:schemeClr val="accent2"/>
                </a:solidFill>
              </a:rPr>
              <a:t>физике,</a:t>
            </a:r>
            <a:r>
              <a:rPr lang="ru-RU" sz="4000" b="1" dirty="0" smtClean="0"/>
              <a:t> </a:t>
            </a:r>
            <a:r>
              <a:rPr lang="ru-RU" sz="4000" b="1" dirty="0" smtClean="0">
                <a:solidFill>
                  <a:schemeClr val="accent2"/>
                </a:solidFill>
              </a:rPr>
              <a:t>географии,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>
                <a:solidFill>
                  <a:schemeClr val="accent2"/>
                </a:solidFill>
              </a:rPr>
              <a:t> </a:t>
            </a:r>
            <a:r>
              <a:rPr lang="ru-RU" sz="4000" b="1" dirty="0" smtClean="0">
                <a:solidFill>
                  <a:schemeClr val="accent2"/>
                </a:solidFill>
              </a:rPr>
              <a:t> биологии</a:t>
            </a:r>
            <a:r>
              <a:rPr lang="ru-RU" sz="4000" b="1" dirty="0" smtClean="0"/>
              <a:t> – линейкой,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/>
              <a:t> </a:t>
            </a:r>
            <a:r>
              <a:rPr lang="ru-RU" sz="4000" b="1" dirty="0" smtClean="0"/>
              <a:t> непрограммируемым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000" b="1" dirty="0"/>
              <a:t> </a:t>
            </a:r>
            <a:r>
              <a:rPr lang="ru-RU" sz="4000" b="1" dirty="0" smtClean="0"/>
              <a:t> калькулятором,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686800" cy="62484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Н</a:t>
            </a:r>
            <a:r>
              <a:rPr lang="ru-RU" sz="2800" b="1" dirty="0" smtClean="0"/>
              <a:t>а экзаменах </a:t>
            </a:r>
            <a:r>
              <a:rPr lang="ru-RU" sz="2800" b="1" dirty="0" smtClean="0">
                <a:solidFill>
                  <a:srgbClr val="FF0000"/>
                </a:solidFill>
              </a:rPr>
              <a:t>запрещено</a:t>
            </a:r>
            <a:r>
              <a:rPr lang="ru-RU" sz="2800" b="1" dirty="0"/>
              <a:t> </a:t>
            </a:r>
            <a:r>
              <a:rPr lang="ru-RU" sz="2800" b="1" dirty="0" smtClean="0"/>
              <a:t>использовать </a:t>
            </a:r>
            <a:r>
              <a:rPr lang="ru-RU" sz="2800" b="1" dirty="0" smtClean="0">
                <a:solidFill>
                  <a:schemeClr val="accent2"/>
                </a:solidFill>
              </a:rPr>
              <a:t>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мобильные телефоны</a:t>
            </a:r>
            <a:r>
              <a:rPr lang="ru-RU" sz="2800" b="1" dirty="0" smtClean="0"/>
              <a:t> или иные средства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 связи;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любые электронно-вычислительные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устройства и справочные материалы и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/>
              <a:t> </a:t>
            </a:r>
            <a:r>
              <a:rPr lang="ru-RU" sz="2800" b="1" dirty="0" smtClean="0"/>
              <a:t>  устройства.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/>
              <a:t>Также запрещаются: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/>
              <a:t>р</a:t>
            </a:r>
            <a:r>
              <a:rPr lang="ru-RU" sz="2800" b="1" dirty="0" smtClean="0"/>
              <a:t>азговоры,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вставания с мест,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/>
              <a:t>п</a:t>
            </a:r>
            <a:r>
              <a:rPr lang="ru-RU" sz="2800" b="1" dirty="0" smtClean="0"/>
              <a:t>ересаживания,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7030A0"/>
                </a:solidFill>
              </a:rPr>
              <a:t>с</a:t>
            </a:r>
            <a:r>
              <a:rPr lang="ru-RU" sz="2800" b="1" dirty="0" smtClean="0">
                <a:solidFill>
                  <a:srgbClr val="7030A0"/>
                </a:solidFill>
              </a:rPr>
              <a:t>писывания (шпаргалки),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 smtClean="0"/>
              <a:t>обмен любыми материалами и предметами,</a:t>
            </a:r>
            <a:br>
              <a:rPr lang="ru-RU" sz="2800" b="1" dirty="0" smtClean="0"/>
            </a:br>
            <a:r>
              <a:rPr lang="ru-RU" sz="2800" b="1" dirty="0" smtClean="0"/>
              <a:t>хождение по ППЭ во время экзамена без сопровождения.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26627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7620000" cy="473868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z="6000" b="1" smtClean="0">
                <a:solidFill>
                  <a:srgbClr val="C00000"/>
                </a:solidFill>
              </a:rPr>
              <a:t>Печать КИМ будет производиться </a:t>
            </a:r>
          </a:p>
          <a:p>
            <a:pPr marL="0" indent="0" algn="ctr" eaLnBrk="1" hangingPunct="1">
              <a:buFontTx/>
              <a:buNone/>
            </a:pPr>
            <a:r>
              <a:rPr lang="ru-RU" sz="6000" b="1" smtClean="0">
                <a:solidFill>
                  <a:srgbClr val="C00000"/>
                </a:solidFill>
              </a:rPr>
              <a:t>в аудитории!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altLang="ru-RU" dirty="0" smtClean="0">
              <a:solidFill>
                <a:schemeClr val="bg1"/>
              </a:solidFill>
            </a:endParaRPr>
          </a:p>
        </p:txBody>
      </p:sp>
      <p:sp>
        <p:nvSpPr>
          <p:cNvPr id="27651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609600"/>
            <a:ext cx="7400925" cy="59150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z="3600" b="1" smtClean="0"/>
              <a:t>Если обучающийся </a:t>
            </a:r>
            <a:r>
              <a:rPr lang="ru-RU" sz="3600" b="1" smtClean="0">
                <a:solidFill>
                  <a:srgbClr val="C00000"/>
                </a:solidFill>
              </a:rPr>
              <a:t>по состоянию здоровья</a:t>
            </a:r>
            <a:r>
              <a:rPr lang="ru-RU" sz="3600" b="1" smtClean="0">
                <a:solidFill>
                  <a:srgbClr val="222268"/>
                </a:solidFill>
              </a:rPr>
              <a:t> </a:t>
            </a:r>
            <a:r>
              <a:rPr lang="ru-RU" sz="3600" b="1" smtClean="0"/>
              <a:t>не может завершить выполнение экзаменационной работы, </a:t>
            </a:r>
          </a:p>
          <a:p>
            <a:pPr marL="0" indent="0" algn="ctr" eaLnBrk="1" hangingPunct="1">
              <a:buFontTx/>
              <a:buNone/>
            </a:pPr>
            <a:r>
              <a:rPr lang="ru-RU" sz="3600" b="1" smtClean="0"/>
              <a:t>то он досрочно покидает аудиторию.</a:t>
            </a:r>
          </a:p>
          <a:p>
            <a:pPr marL="0" indent="0" algn="ctr" eaLnBrk="1" hangingPunct="1">
              <a:buFontTx/>
              <a:buNone/>
            </a:pPr>
            <a:r>
              <a:rPr lang="ru-RU" sz="3600" b="1" smtClean="0"/>
              <a:t>Экзамен может быть пересдан</a:t>
            </a:r>
          </a:p>
          <a:p>
            <a:pPr marL="0" indent="0" algn="ctr" eaLnBrk="1" hangingPunct="1">
              <a:buFontTx/>
              <a:buNone/>
            </a:pPr>
            <a:r>
              <a:rPr lang="ru-RU" sz="3600" b="1" smtClean="0">
                <a:solidFill>
                  <a:srgbClr val="C00000"/>
                </a:solidFill>
              </a:rPr>
              <a:t> в резервные дни</a:t>
            </a:r>
            <a:r>
              <a:rPr lang="ru-RU" sz="3600" b="1" smtClean="0">
                <a:solidFill>
                  <a:srgbClr val="222268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    </a:t>
            </a:r>
            <a:r>
              <a:rPr lang="ru-RU" sz="4000" i="1" dirty="0" smtClean="0">
                <a:solidFill>
                  <a:srgbClr val="FF0000"/>
                </a:solidFill>
              </a:rPr>
              <a:t>Неудовлетворительный результат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8763000" cy="48006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dirty="0" smtClean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400" b="1" dirty="0" smtClean="0"/>
              <a:t>Школьники</a:t>
            </a:r>
            <a:r>
              <a:rPr lang="ru-RU" sz="4400" b="1" dirty="0"/>
              <a:t>, получившие на </a:t>
            </a:r>
            <a:endParaRPr lang="ru-RU" sz="4400" b="1" dirty="0" smtClean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400" b="1" dirty="0" smtClean="0"/>
              <a:t>ОГЭ </a:t>
            </a:r>
            <a:r>
              <a:rPr lang="ru-RU" sz="4400" b="1" dirty="0">
                <a:solidFill>
                  <a:srgbClr val="7030A0"/>
                </a:solidFill>
              </a:rPr>
              <a:t>неудовлетворительный результат </a:t>
            </a:r>
            <a:r>
              <a:rPr lang="ru-RU" sz="4400" b="1" dirty="0" smtClean="0"/>
              <a:t>по </a:t>
            </a:r>
            <a:r>
              <a:rPr lang="ru-RU" sz="4400" b="1" dirty="0" smtClean="0">
                <a:solidFill>
                  <a:srgbClr val="00B050"/>
                </a:solidFill>
              </a:rPr>
              <a:t>одному </a:t>
            </a:r>
            <a:r>
              <a:rPr lang="ru-RU" sz="4400" b="1" dirty="0">
                <a:solidFill>
                  <a:srgbClr val="00B050"/>
                </a:solidFill>
              </a:rPr>
              <a:t>или </a:t>
            </a:r>
            <a:endParaRPr lang="ru-RU" sz="4400" b="1" dirty="0" smtClean="0">
              <a:solidFill>
                <a:srgbClr val="00B050"/>
              </a:solidFill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4400" b="1" dirty="0" smtClean="0">
                <a:solidFill>
                  <a:srgbClr val="00B050"/>
                </a:solidFill>
              </a:rPr>
              <a:t>двум </a:t>
            </a:r>
            <a:r>
              <a:rPr lang="ru-RU" sz="4400" b="1" dirty="0">
                <a:solidFill>
                  <a:srgbClr val="00B050"/>
                </a:solidFill>
              </a:rPr>
              <a:t>предметам</a:t>
            </a:r>
            <a:r>
              <a:rPr lang="ru-RU" sz="4400" b="1" dirty="0"/>
              <a:t>, </a:t>
            </a:r>
            <a:r>
              <a:rPr lang="ru-RU" sz="4400" b="1" dirty="0" smtClean="0"/>
              <a:t>могут пересдать </a:t>
            </a:r>
            <a:r>
              <a:rPr lang="ru-RU" sz="4400" b="1" dirty="0"/>
              <a:t>экзамены </a:t>
            </a:r>
            <a:r>
              <a:rPr lang="ru-RU" sz="4400" b="1" dirty="0" smtClean="0"/>
              <a:t>в резервные </a:t>
            </a:r>
            <a:r>
              <a:rPr lang="ru-RU" sz="4400" b="1" dirty="0"/>
              <a:t>сроки. </a:t>
            </a:r>
            <a:endParaRPr lang="ru-RU" sz="4400" b="1" dirty="0" smtClean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7239000" cy="60753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rgbClr val="B13F9A"/>
              </a:buClr>
              <a:buFont typeface="Wingdings 2" pitchFamily="18" charset="2"/>
              <a:buNone/>
            </a:pPr>
            <a:r>
              <a:rPr lang="ru-RU" sz="4800" b="1" smtClean="0"/>
              <a:t>Если выпускник </a:t>
            </a:r>
            <a:r>
              <a:rPr lang="ru-RU" sz="4800" b="1" u="sng" smtClean="0"/>
              <a:t>не преодолел минимальный порог </a:t>
            </a:r>
            <a:r>
              <a:rPr lang="ru-RU" sz="4800" b="1" smtClean="0">
                <a:solidFill>
                  <a:srgbClr val="7030A0"/>
                </a:solidFill>
              </a:rPr>
              <a:t>по трем и более предметам</a:t>
            </a:r>
            <a:r>
              <a:rPr lang="ru-RU" sz="4800" b="1" smtClean="0"/>
              <a:t>, повторная сдача ОГЭ для него возможна </a:t>
            </a:r>
            <a:r>
              <a:rPr lang="ru-RU" sz="4800" b="1" smtClean="0">
                <a:solidFill>
                  <a:srgbClr val="FF0000"/>
                </a:solidFill>
              </a:rPr>
              <a:t>только осенью (в сентябре)</a:t>
            </a:r>
            <a:r>
              <a:rPr lang="ru-RU" sz="4800" b="1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>
          <a:xfrm>
            <a:off x="457200" y="1609725"/>
            <a:ext cx="7848600" cy="4846638"/>
          </a:xfrm>
        </p:spPr>
        <p:txBody>
          <a:bodyPr/>
          <a:lstStyle/>
          <a:p>
            <a:pPr eaLnBrk="1" hangingPunct="1"/>
            <a:r>
              <a:rPr lang="ru-RU" sz="4800" b="1" smtClean="0"/>
              <a:t>Тем, кто получит </a:t>
            </a:r>
            <a:r>
              <a:rPr lang="ru-RU" sz="4800" b="1" u="sng" smtClean="0">
                <a:solidFill>
                  <a:srgbClr val="7030A0"/>
                </a:solidFill>
              </a:rPr>
              <a:t>неудовлетворительный результат на пересдаче осенью </a:t>
            </a:r>
            <a:r>
              <a:rPr lang="ru-RU" sz="4800" b="1" smtClean="0">
                <a:solidFill>
                  <a:srgbClr val="000000"/>
                </a:solidFill>
              </a:rPr>
              <a:t>придется ждать </a:t>
            </a:r>
            <a:r>
              <a:rPr lang="ru-RU" sz="4800" b="1" smtClean="0"/>
              <a:t>год</a:t>
            </a:r>
            <a:r>
              <a:rPr lang="ru-RU" sz="4800" smtClean="0"/>
              <a:t>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1747" name="Объект 2"/>
          <p:cNvSpPr>
            <a:spLocks noGrp="1"/>
          </p:cNvSpPr>
          <p:nvPr>
            <p:ph idx="1"/>
          </p:nvPr>
        </p:nvSpPr>
        <p:spPr>
          <a:xfrm>
            <a:off x="457200" y="381000"/>
            <a:ext cx="7239000" cy="6075363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sz="2800" b="1" smtClean="0"/>
              <a:t>Выпускники 9-го класса, </a:t>
            </a:r>
            <a:r>
              <a:rPr lang="ru-RU" sz="2800" b="1" smtClean="0">
                <a:solidFill>
                  <a:srgbClr val="FF0000"/>
                </a:solidFill>
              </a:rPr>
              <a:t>не сдавшие ОГЭ в 2022 году</a:t>
            </a:r>
            <a:r>
              <a:rPr lang="ru-RU" sz="2800" b="1" smtClean="0"/>
              <a:t>, по решению родителей </a:t>
            </a:r>
            <a:r>
              <a:rPr lang="ru-RU" sz="2800" b="1" u="sng" smtClean="0"/>
              <a:t>либо </a:t>
            </a:r>
            <a:r>
              <a:rPr lang="ru-RU" sz="2800" b="1" u="sng" smtClean="0">
                <a:solidFill>
                  <a:srgbClr val="FF0000"/>
                </a:solidFill>
              </a:rPr>
              <a:t>остаются в школе на второй год</a:t>
            </a:r>
            <a:r>
              <a:rPr lang="ru-RU" sz="2800" b="1" u="sng" smtClean="0"/>
              <a:t>, либо вместо аттестата получают </a:t>
            </a:r>
            <a:r>
              <a:rPr lang="ru-RU" sz="2800" b="1" u="sng" smtClean="0">
                <a:solidFill>
                  <a:srgbClr val="FF0000"/>
                </a:solidFill>
              </a:rPr>
              <a:t>справку об обучении установленного образца</a:t>
            </a:r>
            <a:r>
              <a:rPr lang="ru-RU" sz="2800" b="1" u="sng" smtClean="0"/>
              <a:t>. </a:t>
            </a:r>
          </a:p>
          <a:p>
            <a:pPr eaLnBrk="1" hangingPunct="1">
              <a:buFont typeface="Wingdings" pitchFamily="2" charset="2"/>
              <a:buChar char="Ø"/>
            </a:pPr>
            <a:endParaRPr lang="ru-RU" sz="2800" b="1" smtClean="0"/>
          </a:p>
          <a:p>
            <a:pPr eaLnBrk="1" hangingPunct="1">
              <a:buFont typeface="Wingdings" pitchFamily="2" charset="2"/>
              <a:buChar char="Ø"/>
            </a:pPr>
            <a:r>
              <a:rPr lang="ru-RU" sz="2800" b="1" smtClean="0">
                <a:solidFill>
                  <a:srgbClr val="7030A0"/>
                </a:solidFill>
              </a:rPr>
              <a:t>Во втором случае можно сдать ОГЭ повторно через год.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2800" b="1" smtClean="0"/>
              <a:t>Такие же правила действуют и для девятиклассников, имеющих </a:t>
            </a:r>
            <a:r>
              <a:rPr lang="ru-RU" sz="2800" b="1" u="sng" smtClean="0">
                <a:solidFill>
                  <a:srgbClr val="00B050"/>
                </a:solidFill>
              </a:rPr>
              <a:t>неудовлетворительные годовые оценки и не допущенных к ОГЭ</a:t>
            </a:r>
            <a:r>
              <a:rPr lang="ru-RU" sz="2800" b="1" smtClean="0"/>
              <a:t>.</a:t>
            </a:r>
          </a:p>
          <a:p>
            <a:pPr eaLnBrk="1" hangingPunct="1">
              <a:buFont typeface="Wingdings" pitchFamily="2" charset="2"/>
              <a:buChar char="Ø"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/>
              <a:t/>
            </a:r>
            <a:br>
              <a:rPr lang="ru-RU" sz="4000" i="1" dirty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3100" i="1" dirty="0" smtClean="0">
                <a:solidFill>
                  <a:srgbClr val="FF0000"/>
                </a:solidFill>
              </a:rPr>
              <a:t>К повторной сдаче ОГЭ в текущем году  не допускаются </a:t>
            </a:r>
            <a:r>
              <a:rPr lang="ru-RU" sz="4000" i="1" dirty="0" smtClean="0"/>
              <a:t/>
            </a:r>
            <a:br>
              <a:rPr lang="ru-RU" sz="4000" i="1" dirty="0" smtClean="0"/>
            </a:br>
            <a:endParaRPr lang="ru-RU" sz="4000" i="1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3200" smtClean="0"/>
          </a:p>
          <a:p>
            <a:pPr eaLnBrk="1" hangingPunct="1">
              <a:buFont typeface="Wingdings" pitchFamily="2" charset="2"/>
              <a:buChar char="§"/>
            </a:pPr>
            <a:r>
              <a:rPr lang="ru-RU" sz="3200" b="1" smtClean="0"/>
              <a:t>Участники ОГЭ </a:t>
            </a:r>
            <a:r>
              <a:rPr lang="ru-RU" sz="3200" b="1" smtClean="0">
                <a:solidFill>
                  <a:schemeClr val="accent2"/>
                </a:solidFill>
              </a:rPr>
              <a:t>не явившиеся</a:t>
            </a:r>
            <a:r>
              <a:rPr lang="ru-RU" sz="3200" b="1" smtClean="0"/>
              <a:t> на экзамен без уважительной причины;</a:t>
            </a:r>
          </a:p>
          <a:p>
            <a:pPr eaLnBrk="1" hangingPunct="1">
              <a:buFont typeface="Wingdings" pitchFamily="2" charset="2"/>
              <a:buChar char="§"/>
            </a:pPr>
            <a:endParaRPr lang="ru-RU" sz="3200" b="1" smtClean="0"/>
          </a:p>
          <a:p>
            <a:pPr eaLnBrk="1" hangingPunct="1">
              <a:buFont typeface="Wingdings" pitchFamily="2" charset="2"/>
              <a:buChar char="§"/>
            </a:pPr>
            <a:r>
              <a:rPr lang="ru-RU" sz="3200" b="1" smtClean="0"/>
              <a:t> Участники ОГЭ результаты которых были отменены ГЭК в связи с выявлением фактов </a:t>
            </a:r>
            <a:r>
              <a:rPr lang="ru-RU" sz="3200" b="1" smtClean="0">
                <a:solidFill>
                  <a:schemeClr val="accent2"/>
                </a:solidFill>
              </a:rPr>
              <a:t>нарушения участником</a:t>
            </a:r>
            <a:r>
              <a:rPr lang="ru-RU" sz="3200" b="1" smtClean="0"/>
              <a:t> ЕГЭ установленного порядка проведения ОГЭ</a:t>
            </a:r>
          </a:p>
          <a:p>
            <a:pPr eaLnBrk="1" hangingPunct="1">
              <a:buFontTx/>
              <a:buNone/>
            </a:pPr>
            <a:r>
              <a:rPr lang="ru-RU" sz="32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33795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7391400" cy="5838825"/>
          </a:xfrm>
        </p:spPr>
        <p:txBody>
          <a:bodyPr/>
          <a:lstStyle/>
          <a:p>
            <a:pPr marL="0" indent="0" algn="ctr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000" b="1" smtClean="0">
                <a:solidFill>
                  <a:srgbClr val="000000"/>
                </a:solidFill>
                <a:latin typeface="Constantia" pitchFamily="18" charset="0"/>
              </a:rPr>
              <a:t>Обучающиеся, </a:t>
            </a:r>
            <a:r>
              <a:rPr lang="ru-RU" sz="4000" b="1" smtClean="0">
                <a:solidFill>
                  <a:srgbClr val="C00000"/>
                </a:solidFill>
                <a:latin typeface="Constantia" pitchFamily="18" charset="0"/>
              </a:rPr>
              <a:t>удаленные с экзамена за нарушение установленного порядка проведения ГИА, повторно </a:t>
            </a:r>
            <a:r>
              <a:rPr lang="ru-RU" sz="4000" b="1" smtClean="0">
                <a:solidFill>
                  <a:srgbClr val="000000"/>
                </a:solidFill>
                <a:latin typeface="Constantia" pitchFamily="18" charset="0"/>
              </a:rPr>
              <a:t>к сдаче экзаменов </a:t>
            </a:r>
            <a:r>
              <a:rPr lang="ru-RU" sz="4000" b="1" u="sng" smtClean="0">
                <a:solidFill>
                  <a:srgbClr val="7030A0"/>
                </a:solidFill>
                <a:latin typeface="Constantia" pitchFamily="18" charset="0"/>
              </a:rPr>
              <a:t>в текущем году </a:t>
            </a:r>
            <a:r>
              <a:rPr lang="ru-RU" sz="4000" b="1" smtClean="0">
                <a:solidFill>
                  <a:srgbClr val="000000"/>
                </a:solidFill>
                <a:latin typeface="Constantia" pitchFamily="18" charset="0"/>
              </a:rPr>
              <a:t>по соответствующим предметам </a:t>
            </a:r>
          </a:p>
          <a:p>
            <a:pPr marL="0" indent="0" algn="ctr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6000" b="1" smtClean="0">
                <a:solidFill>
                  <a:srgbClr val="C00000"/>
                </a:solidFill>
                <a:latin typeface="Constantia" pitchFamily="18" charset="0"/>
              </a:rPr>
              <a:t>не допускаются</a:t>
            </a:r>
            <a:endParaRPr lang="ru-RU" sz="6000" smtClean="0">
              <a:solidFill>
                <a:srgbClr val="00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FF0000"/>
                </a:solidFill>
              </a:rPr>
              <a:t>Апелляция.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534400" cy="51816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3600" b="1" u="sng" dirty="0" smtClean="0">
                <a:solidFill>
                  <a:srgbClr val="7030A0"/>
                </a:solidFill>
              </a:rPr>
              <a:t>Апелляция</a:t>
            </a:r>
            <a:r>
              <a:rPr lang="ru-RU" sz="3600" b="1" dirty="0" smtClean="0"/>
              <a:t> – это письменное заявление участника ОГЭ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dirty="0" smtClean="0"/>
              <a:t>либо о нарушении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3600" b="1" dirty="0"/>
              <a:t> </a:t>
            </a:r>
            <a:r>
              <a:rPr lang="ru-RU" sz="3600" b="1" dirty="0" smtClean="0"/>
              <a:t> установленного порядка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3600" b="1" dirty="0"/>
              <a:t> </a:t>
            </a:r>
            <a:r>
              <a:rPr lang="ru-RU" sz="3600" b="1" dirty="0" smtClean="0"/>
              <a:t> проведения ОГЭ,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dirty="0" smtClean="0"/>
              <a:t>либо о несогласии с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/>
              <a:t> </a:t>
            </a:r>
            <a:r>
              <a:rPr lang="ru-RU" sz="3600" b="1" dirty="0" smtClean="0"/>
              <a:t> результатами ОГЭ.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7239000" cy="288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7239000" cy="5770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Апелляция </a:t>
            </a:r>
            <a:r>
              <a:rPr lang="ru-RU" sz="2800" b="1" u="sng" smtClean="0">
                <a:solidFill>
                  <a:srgbClr val="7030A0"/>
                </a:solidFill>
              </a:rPr>
              <a:t>о нарушении установленного порядка </a:t>
            </a:r>
            <a:r>
              <a:rPr lang="ru-RU" sz="2800" b="1" smtClean="0"/>
              <a:t>проведения ЕГЭ подается в день экзамена после сдачи бланков ОГЭ до выхода из ППЭ. (результаты ОГЭ аннулируются)</a:t>
            </a:r>
          </a:p>
          <a:p>
            <a:pPr eaLnBrk="1" hangingPunct="1">
              <a:lnSpc>
                <a:spcPct val="90000"/>
              </a:lnSpc>
            </a:pPr>
            <a:endParaRPr lang="ru-RU" sz="2800" b="1" smtClean="0"/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Апелляция </a:t>
            </a:r>
            <a:r>
              <a:rPr lang="ru-RU" sz="2800" b="1" u="sng" smtClean="0">
                <a:solidFill>
                  <a:srgbClr val="7030A0"/>
                </a:solidFill>
              </a:rPr>
              <a:t>о несогласии с результатами </a:t>
            </a:r>
            <a:r>
              <a:rPr lang="ru-RU" sz="2800" b="1" smtClean="0"/>
              <a:t>ОГЭ подается в течение 2 рабочих дней после официального объявления индивидуальных результатов экзамена и ознакомления с ними участника ОГЭ.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Результаты  рассмотрения апелляции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smtClean="0"/>
              <a:t>По результатам рассмотрения апелляции количество выставленных баллов может быть изменено как в сторону </a:t>
            </a:r>
            <a:r>
              <a:rPr lang="ru-RU" sz="2800" b="1" u="sng" smtClean="0">
                <a:solidFill>
                  <a:srgbClr val="7030A0"/>
                </a:solidFill>
              </a:rPr>
              <a:t>увеличения, так и в сторону уменьшения.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8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Экзаменационная работа </a:t>
            </a:r>
            <a:r>
              <a:rPr lang="ru-RU" sz="2800" b="1" u="sng" smtClean="0">
                <a:solidFill>
                  <a:srgbClr val="7030A0"/>
                </a:solidFill>
              </a:rPr>
              <a:t>перепроверяется полностью</a:t>
            </a:r>
            <a:r>
              <a:rPr lang="ru-RU" sz="2800" b="1" smtClean="0"/>
              <a:t>, а не отдельная ее часть. </a:t>
            </a:r>
          </a:p>
          <a:p>
            <a:pPr eaLnBrk="1" hangingPunct="1">
              <a:lnSpc>
                <a:spcPct val="80000"/>
              </a:lnSpc>
            </a:pPr>
            <a:endParaRPr lang="ru-RU" sz="2800" b="1" smtClean="0"/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Черновики, использованные на экзамене, в качестве материалов апелляции </a:t>
            </a:r>
            <a:r>
              <a:rPr lang="ru-RU" sz="2800" b="1" u="sng" smtClean="0">
                <a:solidFill>
                  <a:srgbClr val="7030A0"/>
                </a:solidFill>
              </a:rPr>
              <a:t>не рассматриваются</a:t>
            </a:r>
            <a:r>
              <a:rPr lang="ru-RU" sz="2800" b="1" smtClean="0">
                <a:solidFill>
                  <a:schemeClr val="accent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28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37891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4578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C00000"/>
                </a:solidFill>
              </a:rPr>
              <a:t>Удовлетворительные результаты </a:t>
            </a:r>
            <a:r>
              <a:rPr lang="ru-RU" sz="3600" b="1" smtClean="0">
                <a:solidFill>
                  <a:srgbClr val="002060"/>
                </a:solidFill>
              </a:rPr>
              <a:t>государственной итоговой аттестации 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C00000"/>
                </a:solidFill>
              </a:rPr>
              <a:t>по ВСЕМ ЧЕТЫРЕМ ПРЕДМЕТАМ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002060"/>
                </a:solidFill>
              </a:rPr>
              <a:t>являются основанием для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7030A0"/>
                </a:solidFill>
              </a:rPr>
              <a:t>выдачи аттестата об основном </a:t>
            </a:r>
          </a:p>
          <a:p>
            <a:pPr marL="0" indent="0" eaLnBrk="1" hangingPunct="1">
              <a:buFontTx/>
              <a:buNone/>
            </a:pPr>
            <a:r>
              <a:rPr lang="ru-RU" sz="3600" b="1" smtClean="0">
                <a:solidFill>
                  <a:srgbClr val="7030A0"/>
                </a:solidFill>
              </a:rPr>
              <a:t>общем образовании и влияют на отметки, идущие в аттестат по этим предметам.</a:t>
            </a:r>
          </a:p>
          <a:p>
            <a:pPr marL="0" indent="0" algn="ctr" eaLnBrk="1" hangingPunct="1">
              <a:buFontTx/>
              <a:buNone/>
            </a:pPr>
            <a:r>
              <a:rPr lang="ru-RU" sz="4000" b="1" smtClean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254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195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609600"/>
            <a:ext cx="7620000" cy="5943600"/>
          </a:xfrm>
        </p:spPr>
        <p:txBody>
          <a:bodyPr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9800" b="1" dirty="0" smtClean="0">
                <a:solidFill>
                  <a:srgbClr val="002060"/>
                </a:solidFill>
              </a:rPr>
              <a:t>В аттестат выпускнику, получившему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9800" b="1" dirty="0" smtClean="0">
                <a:solidFill>
                  <a:srgbClr val="002060"/>
                </a:solidFill>
              </a:rPr>
              <a:t>удовлетворительные результаты на ГИА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9800" b="1" dirty="0" smtClean="0">
                <a:solidFill>
                  <a:srgbClr val="002060"/>
                </a:solidFill>
              </a:rPr>
              <a:t>по четырем выбранным предметам, выставляются итоговые отметки, которые определяются так: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9800" b="1" u="sng" dirty="0" smtClean="0">
              <a:solidFill>
                <a:srgbClr val="7030A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800" b="1" u="sng" dirty="0" smtClean="0">
                <a:solidFill>
                  <a:srgbClr val="7030A0"/>
                </a:solidFill>
              </a:rPr>
              <a:t>Годовая отметка </a:t>
            </a:r>
            <a:r>
              <a:rPr lang="ru-RU" sz="12800" b="1" dirty="0" smtClean="0">
                <a:solidFill>
                  <a:srgbClr val="7030A0"/>
                </a:solidFill>
              </a:rPr>
              <a:t>- среднее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800" b="1" dirty="0" smtClean="0">
                <a:solidFill>
                  <a:srgbClr val="7030A0"/>
                </a:solidFill>
              </a:rPr>
              <a:t>   арифметическое четвертных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800" b="1" dirty="0">
                <a:solidFill>
                  <a:srgbClr val="7030A0"/>
                </a:solidFill>
              </a:rPr>
              <a:t> </a:t>
            </a:r>
            <a:r>
              <a:rPr lang="ru-RU" sz="12800" b="1" dirty="0" smtClean="0">
                <a:solidFill>
                  <a:srgbClr val="7030A0"/>
                </a:solidFill>
              </a:rPr>
              <a:t>  отметок по предмету за 9 класс;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12800" b="1" u="sng" dirty="0" smtClean="0">
              <a:solidFill>
                <a:srgbClr val="C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800" b="1" u="sng" dirty="0" smtClean="0">
                <a:solidFill>
                  <a:srgbClr val="C00000"/>
                </a:solidFill>
              </a:rPr>
              <a:t>Итоговая отметка </a:t>
            </a:r>
            <a:r>
              <a:rPr lang="ru-RU" sz="12800" b="1" dirty="0" smtClean="0">
                <a:solidFill>
                  <a:srgbClr val="C00000"/>
                </a:solidFill>
              </a:rPr>
              <a:t>- </a:t>
            </a:r>
            <a:r>
              <a:rPr lang="ru-RU" sz="12800" b="1" dirty="0">
                <a:solidFill>
                  <a:srgbClr val="C00000"/>
                </a:solidFill>
              </a:rPr>
              <a:t>среднее </a:t>
            </a:r>
            <a:endParaRPr lang="ru-RU" sz="12800" b="1" dirty="0" smtClean="0">
              <a:solidFill>
                <a:srgbClr val="C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800" b="1" dirty="0" smtClean="0">
                <a:solidFill>
                  <a:srgbClr val="C00000"/>
                </a:solidFill>
              </a:rPr>
              <a:t>   арифметическое годовой и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800" b="1" dirty="0" smtClean="0">
                <a:solidFill>
                  <a:srgbClr val="C00000"/>
                </a:solidFill>
              </a:rPr>
              <a:t>   экзаменационной отметки.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endParaRPr lang="ru-RU" sz="3600" b="1" dirty="0" smtClean="0">
              <a:solidFill>
                <a:srgbClr val="C0000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40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254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8195" name="Объект 2"/>
          <p:cNvSpPr>
            <a:spLocks noGrp="1" noChangeArrowheads="1"/>
          </p:cNvSpPr>
          <p:nvPr>
            <p:ph idx="1"/>
          </p:nvPr>
        </p:nvSpPr>
        <p:spPr>
          <a:xfrm>
            <a:off x="457200" y="609600"/>
            <a:ext cx="7620000" cy="5943600"/>
          </a:xfrm>
        </p:spPr>
        <p:txBody>
          <a:bodyPr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9800" b="1" dirty="0" smtClean="0">
                <a:solidFill>
                  <a:srgbClr val="002060"/>
                </a:solidFill>
              </a:rPr>
              <a:t>В аттестат выпускнику, получившему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9800" b="1" dirty="0" smtClean="0">
                <a:solidFill>
                  <a:srgbClr val="002060"/>
                </a:solidFill>
              </a:rPr>
              <a:t>удовлетворительные результаты на ГИА,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9800" b="1" dirty="0" smtClean="0">
                <a:solidFill>
                  <a:srgbClr val="002060"/>
                </a:solidFill>
              </a:rPr>
              <a:t>по оставшимся предметам выставляются </a:t>
            </a:r>
            <a:r>
              <a:rPr lang="ru-RU" sz="9800" b="1" dirty="0" smtClean="0">
                <a:solidFill>
                  <a:srgbClr val="7030A0"/>
                </a:solidFill>
              </a:rPr>
              <a:t>годовые отметки</a:t>
            </a:r>
            <a:r>
              <a:rPr lang="ru-RU" sz="9800" b="1" dirty="0" smtClean="0">
                <a:solidFill>
                  <a:srgbClr val="002060"/>
                </a:solidFill>
              </a:rPr>
              <a:t>.</a:t>
            </a: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endParaRPr lang="ru-RU" sz="3600" b="1" dirty="0" smtClean="0">
              <a:solidFill>
                <a:srgbClr val="C0000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40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533400"/>
            <a:ext cx="74676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Расписание ОГЭ 2022 основная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волна</a:t>
            </a:r>
          </a:p>
          <a:p>
            <a:pPr lvl="0" algn="ctr" eaLnBrk="1" hangingPunct="1"/>
            <a:endParaRPr lang="ru-RU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 мая (пятница)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иностранные языки;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21 мая (суббота)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иностранные языки;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23 мая (понедельник)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математика;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26 мая (четверг)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обществознание;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июня (среда)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история, физика, биология, химия;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7 июня (вторник)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биология, информатика (ИКТ), география, химия;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10 июня (пятница)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литература, физика, информатика (ИКТ), география;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15 июня (среда)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русский язык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lvl="0">
              <a:buFontTx/>
              <a:buChar char="•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Tx/>
              <a:buChar char="•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Резервные дни основной волны ОГЭ 2022</a:t>
            </a:r>
            <a:endParaRPr lang="ru-RU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27 июня (понедельник)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 всем учебным предметам (кроме русского языка и математики);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28 июня (вторник)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русский язык;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29 июня (среда)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 всем учебным предметам (кроме русского языка и математики);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30 июня (четверг)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математика;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июля (пятница)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 всем учебным предметам;</a:t>
            </a:r>
            <a:endParaRPr lang="ru-RU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 июля (суббота) 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 всем учебным предметам;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481</TotalTime>
  <Words>1095</Words>
  <Application>Microsoft Office PowerPoint</Application>
  <PresentationFormat>Экран (4:3)</PresentationFormat>
  <Paragraphs>233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Изящная</vt:lpstr>
      <vt:lpstr>родителям  о ГИА-9</vt:lpstr>
      <vt:lpstr>Слайд 2</vt:lpstr>
      <vt:lpstr>Слайд 3</vt:lpstr>
      <vt:lpstr>Основные сведения о ОГЭ </vt:lpstr>
      <vt:lpstr>         Особенности оГЭ </vt:lpstr>
      <vt:lpstr>ОГЭ-2022</vt:lpstr>
      <vt:lpstr>Заявление на участие в итоговом собеседовании</vt:lpstr>
      <vt:lpstr>Слайд 8</vt:lpstr>
      <vt:lpstr>ИТОГОВОЕ собеседование</vt:lpstr>
      <vt:lpstr>ИТОГОВОЕ собеседование</vt:lpstr>
      <vt:lpstr>ИТОГОВОЕ собеседование</vt:lpstr>
      <vt:lpstr>ИНДИВИДУАЛЬНЫЙ ПРОЕКТ</vt:lpstr>
      <vt:lpstr>Заявление на участие в ОГЭ </vt:lpstr>
      <vt:lpstr>Слайд 14</vt:lpstr>
      <vt:lpstr>Предметы по выбору ЕГЭ </vt:lpstr>
      <vt:lpstr>         </vt:lpstr>
      <vt:lpstr>   Правила и процедура проведения ОГЭ. </vt:lpstr>
      <vt:lpstr>Слайд 18</vt:lpstr>
      <vt:lpstr>Слайд 19</vt:lpstr>
      <vt:lpstr>Слайд 20</vt:lpstr>
      <vt:lpstr>Слайд 21</vt:lpstr>
      <vt:lpstr>Слайд 22</vt:lpstr>
      <vt:lpstr>    Неудовлетворительный результат</vt:lpstr>
      <vt:lpstr>Слайд 24</vt:lpstr>
      <vt:lpstr>Слайд 25</vt:lpstr>
      <vt:lpstr>Слайд 26</vt:lpstr>
      <vt:lpstr>          К повторной сдаче ОГЭ в текущем году  не допускаются  </vt:lpstr>
      <vt:lpstr>Слайд 28</vt:lpstr>
      <vt:lpstr>Апелляция.</vt:lpstr>
      <vt:lpstr>Слайд 30</vt:lpstr>
      <vt:lpstr>Результаты  рассмотрения апелляции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Администратор</dc:creator>
  <cp:lastModifiedBy>Dir</cp:lastModifiedBy>
  <cp:revision>122</cp:revision>
  <cp:lastPrinted>1601-01-01T00:00:00Z</cp:lastPrinted>
  <dcterms:created xsi:type="dcterms:W3CDTF">2012-11-09T04:35:28Z</dcterms:created>
  <dcterms:modified xsi:type="dcterms:W3CDTF">2021-11-17T07:06:59Z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